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15"/>
  </p:notesMasterIdLst>
  <p:handoutMasterIdLst>
    <p:handoutMasterId r:id="rId16"/>
  </p:handoutMasterIdLst>
  <p:sldIdLst>
    <p:sldId id="295" r:id="rId2"/>
    <p:sldId id="300" r:id="rId3"/>
    <p:sldId id="296" r:id="rId4"/>
    <p:sldId id="307" r:id="rId5"/>
    <p:sldId id="308" r:id="rId6"/>
    <p:sldId id="309" r:id="rId7"/>
    <p:sldId id="310" r:id="rId8"/>
    <p:sldId id="311" r:id="rId9"/>
    <p:sldId id="312" r:id="rId10"/>
    <p:sldId id="313" r:id="rId11"/>
    <p:sldId id="315" r:id="rId12"/>
    <p:sldId id="316" r:id="rId13"/>
    <p:sldId id="317" r:id="rId14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0582" autoAdjust="0"/>
  </p:normalViewPr>
  <p:slideViewPr>
    <p:cSldViewPr snapToGrid="0" snapToObjects="1"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8485239-683C-4FE1-BE0E-3F1DA0FD34D6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2022/12/8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D5A201-0B0D-4CCB-9C28-D2F53C468246}" type="datetime1">
              <a:rPr lang="zh-CN" altLang="en-US" smtClean="0"/>
              <a:pPr/>
              <a:t>2022/12/8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797367-9728-4DEF-9286-096514DA058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086D0-30B4-4B2E-BB0E-B872D37022FE}" type="datetime1">
              <a:rPr lang="zh-CN" altLang="en-US" smtClean="0"/>
              <a:t>2022/12/8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2022/12/9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404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2022/12/9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5169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2022/12/9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0536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2022/12/9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842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797367-9728-4DEF-9286-096514DA058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086D0-30B4-4B2E-BB0E-B872D37022FE}" type="datetime1">
              <a:rPr lang="zh-CN" altLang="en-US" smtClean="0"/>
              <a:t>2022/12/8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754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2022/12/8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286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2022/12/8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017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2022/12/8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56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2022/12/8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323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2022/12/9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212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2022/12/9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10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2022/12/9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89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noProof="0">
                <a:latin typeface="Meiryo UI" panose="020B0604030504040204" pitchFamily="50" charset="-128"/>
                <a:ea typeface="Meiryo UI" panose="020B0604030504040204" pitchFamily="50" charset="-128"/>
              </a:rPr>
              <a:t>副标题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 rtlCol="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noProof="0" dirty="0"/>
              <a:t>标题</a:t>
            </a:r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椭圆形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标题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52" name="组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直角三角形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cxnSp>
        <p:nvCxnSpPr>
          <p:cNvPr id="56" name="直接连接符​​(S)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​​(S)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形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直角三角形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20" name="椭圆形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直角三角形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图片占位符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​​(S)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8694834-4BF3-4FD9-A1A6-0F4CE7DCB47F}" type="datetime1">
              <a:rPr lang="zh-CN" altLang="en-US" smtClean="0"/>
              <a:t>2022/12/8</a:t>
            </a:fld>
            <a:endParaRPr 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43" name="组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直角三角形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0" name="文本占位符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椭圆形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​​(S)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840EA0E-60A4-4F09-AB2C-5928C6CC368F}" type="datetime1">
              <a:rPr lang="zh-CN" altLang="en-US" smtClean="0"/>
              <a:t>2022/12/8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  <p:sp>
        <p:nvSpPr>
          <p:cNvPr id="23" name="内容占位符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DFF25C-9262-44CA-B6E7-8886FDFBBD68}" type="datetime1">
              <a:rPr lang="zh-CN" altLang="en-US" smtClean="0"/>
              <a:t>2022/12/8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EF7A11B-372A-4ECF-86F3-8C7E80DAFE4B}" type="datetime1">
              <a:rPr lang="zh-CN" altLang="en-US" smtClean="0"/>
              <a:t>2022/12/8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SimSun" panose="02010600030101010101" pitchFamily="2" charset="-122"/>
          <a:ea typeface="SimSun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tiff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​​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59F01837-5346-AEED-6D06-9409CC49A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819" y="1937391"/>
            <a:ext cx="10773626" cy="211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57258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Experiments</a:t>
            </a:r>
            <a:endParaRPr 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DC881A5-038C-7124-731C-77E6F6E6BB9C}"/>
              </a:ext>
            </a:extLst>
          </p:cNvPr>
          <p:cNvSpPr txBox="1"/>
          <p:nvPr/>
        </p:nvSpPr>
        <p:spPr>
          <a:xfrm>
            <a:off x="1040028" y="1255924"/>
            <a:ext cx="10313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用五种方法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非采样、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SMOTE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borderline- SMOTE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Adaptive-SMOTE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和高斯过采样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与一个常见分类器相结合，验证了两种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过采样方法的有效性。此外，每种采样方法都与三种常用的分类器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(SVM, 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RandomForest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相结合进行对比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71E05B-D3B2-444A-EC93-C00F151EA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554" y="2365235"/>
            <a:ext cx="9008192" cy="441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389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57258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Result</a:t>
            </a:r>
            <a:endParaRPr 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0436E6-6CC3-EA77-6313-DBE0E74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066" y="1232973"/>
            <a:ext cx="10630318" cy="408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178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57258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Result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594B9D-725D-2A1E-EB49-F6C6733A5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627" y="1304123"/>
            <a:ext cx="10376344" cy="425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07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57258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Conclusion</a:t>
            </a:r>
            <a:endParaRPr 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96B3456-0E4A-9B70-9A93-E6752E17CCF7}"/>
              </a:ext>
            </a:extLst>
          </p:cNvPr>
          <p:cNvSpPr txBox="1"/>
          <p:nvPr/>
        </p:nvSpPr>
        <p:spPr>
          <a:xfrm flipH="1">
            <a:off x="1096043" y="1927654"/>
            <a:ext cx="9629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文章提出了两种过采样方法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(Adaptive-SMOTE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和高斯过采样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来处理不平衡问题。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Adaptive-SMOTE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Borderline-SMOTE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进行改进，这种方法防止了正样本边界的扩展，并加强了原始数据集的分布特征。高斯过采样提供了一种新的采样区域划分策略。数值实验结果表明，两种方法均能获得较高的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值和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Acc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507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图片占位符 8">
            <a:extLst>
              <a:ext uri="{FF2B5EF4-FFF2-40B4-BE49-F238E27FC236}">
                <a16:creationId xmlns:a16="http://schemas.microsoft.com/office/drawing/2014/main" id="{4D6F1B91-622D-D14D-A2EE-5B2A56BAC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0" y="8153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​​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AACDAB9B-B6BC-7C2B-FEE7-BC6FF6F3ED1E}"/>
              </a:ext>
            </a:extLst>
          </p:cNvPr>
          <p:cNvSpPr txBox="1"/>
          <p:nvPr/>
        </p:nvSpPr>
        <p:spPr>
          <a:xfrm>
            <a:off x="1386348" y="294244"/>
            <a:ext cx="8737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SMOTE (Synthetic Minority Over-sampling Technique)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5B70D57-5604-96EF-4BB9-B82E39ED4A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592" y="1199591"/>
            <a:ext cx="3435788" cy="183285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A5E7644-DBCC-60BC-FED5-BA25CDFD25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5030" y="1199591"/>
            <a:ext cx="3093988" cy="203471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8198A68-3B19-4147-3C66-AA1C2CAD21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199" y="3907954"/>
            <a:ext cx="3162574" cy="195851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2E9E53F-E23C-8F3F-47AA-05D12CC1F4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5030" y="3927006"/>
            <a:ext cx="2872989" cy="192040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5D18460-98B7-24B4-DBCE-4C2EB8BA2D3D}"/>
              </a:ext>
            </a:extLst>
          </p:cNvPr>
          <p:cNvSpPr txBox="1"/>
          <p:nvPr/>
        </p:nvSpPr>
        <p:spPr>
          <a:xfrm>
            <a:off x="1129740" y="3197118"/>
            <a:ext cx="3435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</a:rPr>
              <a:t>少数类样本中选择一个样本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BD492E7-2FC9-D81C-87EA-E29B2E6E8E0E}"/>
              </a:ext>
            </a:extLst>
          </p:cNvPr>
          <p:cNvSpPr txBox="1"/>
          <p:nvPr/>
        </p:nvSpPr>
        <p:spPr>
          <a:xfrm>
            <a:off x="5909875" y="3439329"/>
            <a:ext cx="3215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</a:rPr>
              <a:t>选择</a:t>
            </a:r>
            <a:r>
              <a:rPr lang="en-US" altLang="zh-CN" dirty="0">
                <a:solidFill>
                  <a:schemeClr val="bg2"/>
                </a:solidFill>
              </a:rPr>
              <a:t>k</a:t>
            </a:r>
            <a:r>
              <a:rPr lang="zh-CN" altLang="en-US" dirty="0">
                <a:solidFill>
                  <a:schemeClr val="bg2"/>
                </a:solidFill>
              </a:rPr>
              <a:t>个最邻近的样本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D365EDE-97F8-9611-C023-F79497112474}"/>
              </a:ext>
            </a:extLst>
          </p:cNvPr>
          <p:cNvSpPr txBox="1"/>
          <p:nvPr/>
        </p:nvSpPr>
        <p:spPr>
          <a:xfrm>
            <a:off x="1250302" y="6139543"/>
            <a:ext cx="316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</a:rPr>
              <a:t>选择这</a:t>
            </a:r>
            <a:r>
              <a:rPr lang="en-US" altLang="zh-CN" dirty="0">
                <a:solidFill>
                  <a:schemeClr val="bg2"/>
                </a:solidFill>
              </a:rPr>
              <a:t>K</a:t>
            </a:r>
            <a:r>
              <a:rPr lang="zh-CN" altLang="en-US" dirty="0">
                <a:solidFill>
                  <a:schemeClr val="bg2"/>
                </a:solidFill>
              </a:rPr>
              <a:t>个临近样本中的一个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E60C3BF-CEF0-66C1-CA9C-266EAC5BB160}"/>
              </a:ext>
            </a:extLst>
          </p:cNvPr>
          <p:cNvSpPr txBox="1"/>
          <p:nvPr/>
        </p:nvSpPr>
        <p:spPr>
          <a:xfrm>
            <a:off x="5696972" y="6102822"/>
            <a:ext cx="3531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</a:rPr>
              <a:t>在这两个样本中间随机生成一个新的样本</a:t>
            </a:r>
          </a:p>
        </p:txBody>
      </p:sp>
    </p:spTree>
    <p:extLst>
      <p:ext uri="{BB962C8B-B14F-4D97-AF65-F5344CB8AC3E}">
        <p14:creationId xmlns:p14="http://schemas.microsoft.com/office/powerpoint/2010/main" val="3088583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Borderline-SMOTE</a:t>
            </a:r>
            <a:endParaRPr 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76C7CAC-C43B-7683-38DA-B52F3535440D}"/>
              </a:ext>
            </a:extLst>
          </p:cNvPr>
          <p:cNvSpPr txBox="1"/>
          <p:nvPr/>
        </p:nvSpPr>
        <p:spPr>
          <a:xfrm>
            <a:off x="830269" y="1410869"/>
            <a:ext cx="10637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Borderline-SMOTE</a:t>
            </a:r>
            <a:r>
              <a:rPr lang="zh-CN" altLang="en-US" dirty="0">
                <a:solidFill>
                  <a:schemeClr val="bg2"/>
                </a:solidFill>
              </a:rPr>
              <a:t>认为边界上和边界附近的例子更容易被错误分类。基于这点改进了</a:t>
            </a:r>
            <a:r>
              <a:rPr lang="en-US" altLang="zh-CN" dirty="0">
                <a:solidFill>
                  <a:schemeClr val="bg2"/>
                </a:solidFill>
              </a:rPr>
              <a:t>SMOTE</a:t>
            </a:r>
            <a:r>
              <a:rPr lang="zh-CN" altLang="en-US" dirty="0">
                <a:solidFill>
                  <a:schemeClr val="bg2"/>
                </a:solidFill>
              </a:rPr>
              <a:t>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285A06-5C92-1134-9846-497DC83EE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518" y="2158746"/>
            <a:ext cx="8253175" cy="285774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6BD5E60-8E69-7658-7A33-739067446AB1}"/>
              </a:ext>
            </a:extLst>
          </p:cNvPr>
          <p:cNvSpPr txBox="1"/>
          <p:nvPr/>
        </p:nvSpPr>
        <p:spPr>
          <a:xfrm>
            <a:off x="1222310" y="5265473"/>
            <a:ext cx="9909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</a:rPr>
              <a:t>设少数类为</a:t>
            </a:r>
            <a:r>
              <a:rPr lang="en-US" altLang="zh-CN" dirty="0">
                <a:solidFill>
                  <a:schemeClr val="bg2"/>
                </a:solidFill>
              </a:rPr>
              <a:t>P</a:t>
            </a:r>
            <a:r>
              <a:rPr lang="zh-CN" altLang="en-US" dirty="0">
                <a:solidFill>
                  <a:schemeClr val="bg2"/>
                </a:solidFill>
              </a:rPr>
              <a:t>，对于每个少数类的例子</a:t>
            </a:r>
            <a:r>
              <a:rPr lang="en-US" altLang="zh-CN" dirty="0">
                <a:solidFill>
                  <a:schemeClr val="bg2"/>
                </a:solidFill>
              </a:rPr>
              <a:t>pi</a:t>
            </a:r>
            <a:r>
              <a:rPr lang="zh-CN" altLang="en-US" dirty="0">
                <a:solidFill>
                  <a:schemeClr val="bg2"/>
                </a:solidFill>
              </a:rPr>
              <a:t>，取</a:t>
            </a:r>
            <a:r>
              <a:rPr lang="en-US" altLang="zh-CN" dirty="0">
                <a:solidFill>
                  <a:schemeClr val="bg2"/>
                </a:solidFill>
              </a:rPr>
              <a:t>K</a:t>
            </a:r>
            <a:r>
              <a:rPr lang="zh-CN" altLang="en-US" dirty="0">
                <a:solidFill>
                  <a:schemeClr val="bg2"/>
                </a:solidFill>
              </a:rPr>
              <a:t>个最临近的例子，如果有</a:t>
            </a:r>
            <a:r>
              <a:rPr lang="en-US" altLang="zh-CN" dirty="0">
                <a:solidFill>
                  <a:schemeClr val="bg2"/>
                </a:solidFill>
              </a:rPr>
              <a:t>k/2</a:t>
            </a:r>
            <a:r>
              <a:rPr lang="zh-CN" altLang="en-US" dirty="0">
                <a:solidFill>
                  <a:schemeClr val="bg2"/>
                </a:solidFill>
              </a:rPr>
              <a:t>以上的例子为多数类</a:t>
            </a:r>
            <a:r>
              <a:rPr lang="en-US" altLang="zh-CN" dirty="0">
                <a:solidFill>
                  <a:schemeClr val="bg2"/>
                </a:solidFill>
              </a:rPr>
              <a:t>,</a:t>
            </a:r>
            <a:r>
              <a:rPr lang="zh-CN" altLang="en-US" dirty="0">
                <a:solidFill>
                  <a:schemeClr val="bg2"/>
                </a:solidFill>
              </a:rPr>
              <a:t>则认为</a:t>
            </a:r>
            <a:r>
              <a:rPr lang="en-US" altLang="zh-CN" dirty="0">
                <a:solidFill>
                  <a:schemeClr val="bg2"/>
                </a:solidFill>
              </a:rPr>
              <a:t>pi</a:t>
            </a:r>
            <a:r>
              <a:rPr lang="zh-CN" altLang="en-US" dirty="0">
                <a:solidFill>
                  <a:schemeClr val="bg2"/>
                </a:solidFill>
              </a:rPr>
              <a:t>容易被错误分类，记录在</a:t>
            </a:r>
            <a:r>
              <a:rPr lang="en-US" altLang="zh-CN" dirty="0">
                <a:solidFill>
                  <a:schemeClr val="bg2"/>
                </a:solidFill>
              </a:rPr>
              <a:t>DANGER</a:t>
            </a:r>
            <a:r>
              <a:rPr lang="zh-CN" altLang="en-US" dirty="0">
                <a:solidFill>
                  <a:schemeClr val="bg2"/>
                </a:solidFill>
              </a:rPr>
              <a:t>数组中。对于每个</a:t>
            </a:r>
            <a:r>
              <a:rPr lang="en-US" altLang="zh-CN" dirty="0">
                <a:solidFill>
                  <a:schemeClr val="bg2"/>
                </a:solidFill>
              </a:rPr>
              <a:t>DANGER</a:t>
            </a:r>
            <a:r>
              <a:rPr lang="zh-CN" altLang="en-US" dirty="0">
                <a:solidFill>
                  <a:schemeClr val="bg2"/>
                </a:solidFill>
              </a:rPr>
              <a:t>中的例子，从</a:t>
            </a:r>
            <a:r>
              <a:rPr lang="en-US" altLang="zh-CN" dirty="0">
                <a:solidFill>
                  <a:schemeClr val="bg2"/>
                </a:solidFill>
              </a:rPr>
              <a:t>P</a:t>
            </a:r>
            <a:r>
              <a:rPr lang="zh-CN" altLang="en-US" dirty="0">
                <a:solidFill>
                  <a:schemeClr val="bg2"/>
                </a:solidFill>
              </a:rPr>
              <a:t>中选取</a:t>
            </a:r>
            <a:r>
              <a:rPr lang="en-US" altLang="zh-CN" dirty="0">
                <a:solidFill>
                  <a:schemeClr val="bg2"/>
                </a:solidFill>
              </a:rPr>
              <a:t>s(1&lt;s&lt;k)</a:t>
            </a:r>
            <a:r>
              <a:rPr lang="zh-CN" altLang="en-US" dirty="0">
                <a:solidFill>
                  <a:schemeClr val="bg2"/>
                </a:solidFill>
              </a:rPr>
              <a:t>个临近例子，利用</a:t>
            </a:r>
            <a:r>
              <a:rPr lang="en-US" altLang="zh-CN" dirty="0">
                <a:solidFill>
                  <a:schemeClr val="bg2"/>
                </a:solidFill>
              </a:rPr>
              <a:t>SMOTE</a:t>
            </a:r>
            <a:r>
              <a:rPr lang="zh-CN" altLang="en-US" dirty="0">
                <a:solidFill>
                  <a:schemeClr val="bg2"/>
                </a:solidFill>
              </a:rPr>
              <a:t>合成新的例子</a:t>
            </a:r>
          </a:p>
        </p:txBody>
      </p:sp>
    </p:spTree>
    <p:extLst>
      <p:ext uri="{BB962C8B-B14F-4D97-AF65-F5344CB8AC3E}">
        <p14:creationId xmlns:p14="http://schemas.microsoft.com/office/powerpoint/2010/main" val="2253400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Adaptive SMOTE</a:t>
            </a:r>
            <a:endParaRPr 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CF3EB23-7781-5390-9AD5-CFE88AA09B4D}"/>
              </a:ext>
            </a:extLst>
          </p:cNvPr>
          <p:cNvSpPr txBox="1"/>
          <p:nvPr/>
        </p:nvSpPr>
        <p:spPr>
          <a:xfrm>
            <a:off x="830269" y="1556950"/>
            <a:ext cx="4965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给出</a:t>
            </a:r>
            <a:r>
              <a:rPr lang="en-US" altLang="zh-CN" dirty="0">
                <a:solidFill>
                  <a:schemeClr val="bg1"/>
                </a:solidFill>
              </a:rPr>
              <a:t>K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C</a:t>
            </a:r>
            <a:r>
              <a:rPr lang="zh-CN" altLang="en-US" dirty="0">
                <a:solidFill>
                  <a:schemeClr val="bg1"/>
                </a:solidFill>
              </a:rPr>
              <a:t>两个参数</a:t>
            </a:r>
            <a:r>
              <a:rPr lang="en-US" altLang="zh-CN" dirty="0">
                <a:solidFill>
                  <a:schemeClr val="bg1"/>
                </a:solidFill>
              </a:rPr>
              <a:t>,</a:t>
            </a:r>
            <a:r>
              <a:rPr lang="zh-CN" altLang="en-US" dirty="0">
                <a:solidFill>
                  <a:schemeClr val="bg1"/>
                </a:solidFill>
              </a:rPr>
              <a:t>假设存在</a:t>
            </a:r>
            <a:r>
              <a:rPr lang="en-US" altLang="zh-CN" dirty="0">
                <a:solidFill>
                  <a:schemeClr val="bg1"/>
                </a:solidFill>
              </a:rPr>
              <a:t>k</a:t>
            </a:r>
            <a:r>
              <a:rPr lang="zh-CN" altLang="en-US" dirty="0">
                <a:solidFill>
                  <a:schemeClr val="bg1"/>
                </a:solidFill>
              </a:rPr>
              <a:t>∈</a:t>
            </a:r>
            <a:r>
              <a:rPr lang="en-US" altLang="zh-CN" dirty="0">
                <a:solidFill>
                  <a:schemeClr val="bg1"/>
                </a:solidFill>
              </a:rPr>
              <a:t>[K,K+C],</a:t>
            </a:r>
            <a:r>
              <a:rPr lang="zh-CN" altLang="en-US" dirty="0">
                <a:solidFill>
                  <a:schemeClr val="bg1"/>
                </a:solidFill>
              </a:rPr>
              <a:t>使得</a:t>
            </a:r>
            <a:r>
              <a:rPr lang="en-US" altLang="zh-CN" dirty="0">
                <a:solidFill>
                  <a:schemeClr val="bg1"/>
                </a:solidFill>
              </a:rPr>
              <a:t>pi</a:t>
            </a:r>
            <a:r>
              <a:rPr lang="zh-CN" altLang="en-US" dirty="0">
                <a:solidFill>
                  <a:schemeClr val="bg1"/>
                </a:solidFill>
              </a:rPr>
              <a:t>的</a:t>
            </a:r>
            <a:r>
              <a:rPr lang="en-US" altLang="zh-CN" dirty="0">
                <a:solidFill>
                  <a:schemeClr val="bg1"/>
                </a:solidFill>
              </a:rPr>
              <a:t>k</a:t>
            </a:r>
            <a:r>
              <a:rPr lang="zh-CN" altLang="en-US" dirty="0">
                <a:solidFill>
                  <a:schemeClr val="bg1"/>
                </a:solidFill>
              </a:rPr>
              <a:t>个最邻近样本中有</a:t>
            </a:r>
            <a:r>
              <a:rPr lang="en-US" altLang="zh-CN" dirty="0">
                <a:solidFill>
                  <a:schemeClr val="bg1"/>
                </a:solidFill>
              </a:rPr>
              <a:t>k/2</a:t>
            </a:r>
            <a:r>
              <a:rPr lang="zh-CN" altLang="en-US" dirty="0">
                <a:solidFill>
                  <a:schemeClr val="bg1"/>
                </a:solidFill>
              </a:rPr>
              <a:t>以上都为少数类，则</a:t>
            </a:r>
            <a:r>
              <a:rPr lang="en-US" altLang="zh-CN" dirty="0">
                <a:solidFill>
                  <a:schemeClr val="bg1"/>
                </a:solidFill>
              </a:rPr>
              <a:t>pi</a:t>
            </a:r>
            <a:r>
              <a:rPr lang="zh-CN" altLang="en-US" dirty="0">
                <a:solidFill>
                  <a:schemeClr val="bg1"/>
                </a:solidFill>
              </a:rPr>
              <a:t>属于</a:t>
            </a:r>
            <a:r>
              <a:rPr lang="en-US" altLang="zh-CN" dirty="0">
                <a:solidFill>
                  <a:schemeClr val="bg1"/>
                </a:solidFill>
              </a:rPr>
              <a:t>INNER</a:t>
            </a:r>
            <a:r>
              <a:rPr lang="zh-CN" altLang="en-US" dirty="0">
                <a:solidFill>
                  <a:schemeClr val="bg1"/>
                </a:solidFill>
              </a:rPr>
              <a:t>集</a:t>
            </a:r>
            <a:r>
              <a:rPr lang="en-US" altLang="zh-CN" dirty="0">
                <a:solidFill>
                  <a:schemeClr val="bg1"/>
                </a:solidFill>
              </a:rPr>
              <a:t>,</a:t>
            </a:r>
            <a:r>
              <a:rPr lang="zh-CN" altLang="en-US" dirty="0">
                <a:solidFill>
                  <a:schemeClr val="bg1"/>
                </a:solidFill>
              </a:rPr>
              <a:t>否则属于</a:t>
            </a:r>
            <a:r>
              <a:rPr lang="en-US" altLang="zh-CN" dirty="0">
                <a:solidFill>
                  <a:schemeClr val="bg1"/>
                </a:solidFill>
              </a:rPr>
              <a:t>DANGER</a:t>
            </a:r>
            <a:r>
              <a:rPr lang="zh-CN" altLang="en-US" dirty="0">
                <a:solidFill>
                  <a:schemeClr val="bg1"/>
                </a:solidFill>
              </a:rPr>
              <a:t>集。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C9136B-DC56-D6DC-C427-231546E66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826" y="2964088"/>
            <a:ext cx="6934801" cy="282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67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Adaptive SMOTE</a:t>
            </a:r>
            <a:endParaRPr 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CF3EB23-7781-5390-9AD5-CFE88AA09B4D}"/>
              </a:ext>
            </a:extLst>
          </p:cNvPr>
          <p:cNvSpPr txBox="1"/>
          <p:nvPr/>
        </p:nvSpPr>
        <p:spPr>
          <a:xfrm>
            <a:off x="830269" y="1556950"/>
            <a:ext cx="49650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接下来分两种情况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1.INNER</a:t>
            </a:r>
            <a:r>
              <a:rPr lang="zh-CN" altLang="en-US" dirty="0">
                <a:solidFill>
                  <a:schemeClr val="bg1"/>
                </a:solidFill>
              </a:rPr>
              <a:t>为空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</a:t>
            </a:r>
            <a:r>
              <a:rPr lang="zh-CN" altLang="en-US" dirty="0">
                <a:solidFill>
                  <a:schemeClr val="bg1"/>
                </a:solidFill>
              </a:rPr>
              <a:t>随机从</a:t>
            </a:r>
            <a:r>
              <a:rPr lang="en-US" altLang="zh-CN" dirty="0">
                <a:solidFill>
                  <a:schemeClr val="bg1"/>
                </a:solidFill>
              </a:rPr>
              <a:t>DANGER</a:t>
            </a:r>
            <a:r>
              <a:rPr lang="zh-CN" altLang="en-US" dirty="0">
                <a:solidFill>
                  <a:schemeClr val="bg1"/>
                </a:solidFill>
              </a:rPr>
              <a:t>中选取</a:t>
            </a:r>
            <a:r>
              <a:rPr lang="en-US" altLang="zh-CN" dirty="0">
                <a:solidFill>
                  <a:schemeClr val="bg1"/>
                </a:solidFill>
              </a:rPr>
              <a:t>P1,P2,P3</a:t>
            </a:r>
            <a:r>
              <a:rPr lang="zh-CN" altLang="en-US" dirty="0">
                <a:solidFill>
                  <a:schemeClr val="bg1"/>
                </a:solidFill>
              </a:rPr>
              <a:t>。先利用</a:t>
            </a:r>
            <a:r>
              <a:rPr lang="en-US" altLang="zh-CN" dirty="0">
                <a:solidFill>
                  <a:schemeClr val="bg1"/>
                </a:solidFill>
              </a:rPr>
              <a:t>P2,P3</a:t>
            </a:r>
            <a:r>
              <a:rPr lang="zh-CN" altLang="en-US" dirty="0">
                <a:solidFill>
                  <a:schemeClr val="bg1"/>
                </a:solidFill>
              </a:rPr>
              <a:t>采样出</a:t>
            </a:r>
            <a:r>
              <a:rPr lang="en-US" altLang="zh-CN" dirty="0" err="1">
                <a:solidFill>
                  <a:schemeClr val="bg1"/>
                </a:solidFill>
              </a:rPr>
              <a:t>Pmid</a:t>
            </a:r>
            <a:r>
              <a:rPr lang="en-US" altLang="zh-CN" dirty="0">
                <a:solidFill>
                  <a:schemeClr val="bg1"/>
                </a:solidFill>
              </a:rPr>
              <a:t>,</a:t>
            </a:r>
            <a:r>
              <a:rPr lang="zh-CN" altLang="en-US" dirty="0">
                <a:solidFill>
                  <a:schemeClr val="bg1"/>
                </a:solidFill>
              </a:rPr>
              <a:t>再利用</a:t>
            </a:r>
            <a:r>
              <a:rPr lang="en-US" altLang="zh-CN" dirty="0">
                <a:solidFill>
                  <a:schemeClr val="bg1"/>
                </a:solidFill>
              </a:rPr>
              <a:t>P1,Pmid</a:t>
            </a:r>
            <a:r>
              <a:rPr lang="zh-CN" altLang="en-US" dirty="0">
                <a:solidFill>
                  <a:schemeClr val="bg1"/>
                </a:solidFill>
              </a:rPr>
              <a:t>采样出</a:t>
            </a:r>
            <a:r>
              <a:rPr lang="en-US" altLang="zh-CN" dirty="0" err="1">
                <a:solidFill>
                  <a:schemeClr val="bg1"/>
                </a:solidFill>
              </a:rPr>
              <a:t>Pnew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zh-CN" altLang="en-US" dirty="0">
                <a:solidFill>
                  <a:schemeClr val="bg1"/>
                </a:solidFill>
              </a:rPr>
              <a:t>其中</a:t>
            </a:r>
            <a:r>
              <a:rPr lang="en-US" altLang="zh-CN" dirty="0" err="1">
                <a:solidFill>
                  <a:schemeClr val="bg1"/>
                </a:solidFill>
              </a:rPr>
              <a:t>Pnew</a:t>
            </a:r>
            <a:r>
              <a:rPr lang="zh-CN" altLang="en-US" dirty="0">
                <a:solidFill>
                  <a:schemeClr val="bg1"/>
                </a:solidFill>
              </a:rPr>
              <a:t>为最终加入少数类中的样本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2.INNER</a:t>
            </a:r>
            <a:r>
              <a:rPr lang="zh-CN" altLang="en-US" dirty="0">
                <a:solidFill>
                  <a:schemeClr val="bg1"/>
                </a:solidFill>
              </a:rPr>
              <a:t>不为空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</a:t>
            </a:r>
            <a:r>
              <a:rPr lang="zh-CN" altLang="en-US" dirty="0">
                <a:solidFill>
                  <a:schemeClr val="bg1"/>
                </a:solidFill>
              </a:rPr>
              <a:t>对于</a:t>
            </a:r>
            <a:r>
              <a:rPr lang="en-US" altLang="zh-CN" dirty="0">
                <a:solidFill>
                  <a:schemeClr val="bg1"/>
                </a:solidFill>
              </a:rPr>
              <a:t>INNER</a:t>
            </a:r>
            <a:r>
              <a:rPr lang="zh-CN" altLang="en-US" dirty="0">
                <a:solidFill>
                  <a:schemeClr val="bg1"/>
                </a:solidFill>
              </a:rPr>
              <a:t>中的每个样本，找到最近的</a:t>
            </a:r>
            <a:r>
              <a:rPr lang="en-US" altLang="zh-CN" dirty="0">
                <a:solidFill>
                  <a:schemeClr val="bg1"/>
                </a:solidFill>
              </a:rPr>
              <a:t>DANGER</a:t>
            </a:r>
            <a:r>
              <a:rPr lang="zh-CN" altLang="en-US" dirty="0">
                <a:solidFill>
                  <a:schemeClr val="bg1"/>
                </a:solidFill>
              </a:rPr>
              <a:t>中的样本，如果</a:t>
            </a:r>
            <a:r>
              <a:rPr lang="en-US" altLang="zh-CN" dirty="0">
                <a:solidFill>
                  <a:schemeClr val="bg1"/>
                </a:solidFill>
              </a:rPr>
              <a:t>DANGER</a:t>
            </a:r>
            <a:r>
              <a:rPr lang="zh-CN" altLang="en-US" dirty="0">
                <a:solidFill>
                  <a:schemeClr val="bg1"/>
                </a:solidFill>
              </a:rPr>
              <a:t>为空，找</a:t>
            </a:r>
            <a:r>
              <a:rPr lang="en-US" altLang="zh-CN" dirty="0">
                <a:solidFill>
                  <a:schemeClr val="bg1"/>
                </a:solidFill>
              </a:rPr>
              <a:t>INNER</a:t>
            </a:r>
            <a:r>
              <a:rPr lang="zh-CN" altLang="en-US" dirty="0">
                <a:solidFill>
                  <a:schemeClr val="bg1"/>
                </a:solidFill>
              </a:rPr>
              <a:t>中最近的样本。然后利用</a:t>
            </a:r>
            <a:r>
              <a:rPr lang="en-US" altLang="zh-CN" dirty="0">
                <a:solidFill>
                  <a:schemeClr val="bg1"/>
                </a:solidFill>
              </a:rPr>
              <a:t>SMOTE</a:t>
            </a:r>
            <a:r>
              <a:rPr lang="zh-CN" altLang="en-US" dirty="0">
                <a:solidFill>
                  <a:schemeClr val="bg1"/>
                </a:solidFill>
              </a:rPr>
              <a:t>过采样。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635C62-4FC0-98CD-EA2A-4D27CBD51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034" y="451291"/>
            <a:ext cx="5791702" cy="32616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EF60BC-229C-DCAE-3ECA-8F5253651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033" y="4181108"/>
            <a:ext cx="5683955" cy="245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56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Adaptive SMOTE</a:t>
            </a:r>
            <a:endParaRPr 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5AFD77-9326-F4C8-5B9B-4C850B2FE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259" y="2113455"/>
            <a:ext cx="9859357" cy="263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997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Gaussian oversampling</a:t>
            </a:r>
            <a:endParaRPr 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448200F-E968-6964-43D3-D4D345417FE3}"/>
              </a:ext>
            </a:extLst>
          </p:cNvPr>
          <p:cNvSpPr txBox="1"/>
          <p:nvPr/>
        </p:nvSpPr>
        <p:spPr>
          <a:xfrm>
            <a:off x="1272746" y="1405929"/>
            <a:ext cx="8946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设由少数类样本得到的概率密度函数</a:t>
            </a:r>
            <a:r>
              <a:rPr lang="en-US" altLang="zh-CN" dirty="0">
                <a:solidFill>
                  <a:schemeClr val="bg1"/>
                </a:solidFill>
              </a:rPr>
              <a:t>G(</a:t>
            </a:r>
            <a:r>
              <a:rPr lang="en-US" altLang="zh-CN" dirty="0" err="1">
                <a:solidFill>
                  <a:schemeClr val="bg1"/>
                </a:solidFill>
              </a:rPr>
              <a:t>x;Σ,u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r>
              <a:rPr lang="zh-CN" altLang="en-US" dirty="0">
                <a:solidFill>
                  <a:schemeClr val="bg1"/>
                </a:solidFill>
              </a:rPr>
              <a:t>，给定概率集合</a:t>
            </a:r>
            <a:r>
              <a:rPr lang="en-US" altLang="zh-CN" dirty="0" err="1">
                <a:solidFill>
                  <a:schemeClr val="bg1"/>
                </a:solidFill>
              </a:rPr>
              <a:t>Pset</a:t>
            </a:r>
            <a:r>
              <a:rPr lang="en-US" altLang="zh-CN" dirty="0">
                <a:solidFill>
                  <a:schemeClr val="bg1"/>
                </a:solidFill>
              </a:rPr>
              <a:t>={</a:t>
            </a:r>
            <a:r>
              <a:rPr lang="en-US" altLang="zh-CN" dirty="0" err="1">
                <a:solidFill>
                  <a:schemeClr val="bg1"/>
                </a:solidFill>
              </a:rPr>
              <a:t>Pk|Pk</a:t>
            </a:r>
            <a:r>
              <a:rPr lang="zh-CN" altLang="en-US" dirty="0">
                <a:solidFill>
                  <a:schemeClr val="bg1"/>
                </a:solidFill>
              </a:rPr>
              <a:t>∈</a:t>
            </a:r>
            <a:r>
              <a:rPr lang="en-US" altLang="zh-CN" dirty="0">
                <a:solidFill>
                  <a:schemeClr val="bg1"/>
                </a:solidFill>
              </a:rPr>
              <a:t>(0,1)}k=1,2…K</a:t>
            </a:r>
            <a:r>
              <a:rPr lang="zh-CN" altLang="en-US" dirty="0">
                <a:solidFill>
                  <a:schemeClr val="bg1"/>
                </a:solidFill>
              </a:rPr>
              <a:t> ，对于每个</a:t>
            </a:r>
            <a:r>
              <a:rPr lang="en-US" altLang="zh-CN" dirty="0">
                <a:solidFill>
                  <a:schemeClr val="bg1"/>
                </a:solidFill>
              </a:rPr>
              <a:t>Pi,</a:t>
            </a:r>
            <a:r>
              <a:rPr lang="zh-CN" altLang="en-US" dirty="0">
                <a:solidFill>
                  <a:schemeClr val="bg1"/>
                </a:solidFill>
              </a:rPr>
              <a:t>要求找到对应区域</a:t>
            </a:r>
            <a:r>
              <a:rPr lang="en-US" altLang="zh-CN" dirty="0">
                <a:solidFill>
                  <a:schemeClr val="bg1"/>
                </a:solidFill>
              </a:rPr>
              <a:t>Ri</a:t>
            </a:r>
            <a:r>
              <a:rPr lang="zh-CN" altLang="en-US" dirty="0">
                <a:solidFill>
                  <a:schemeClr val="bg1"/>
                </a:solidFill>
              </a:rPr>
              <a:t>使得</a:t>
            </a:r>
            <a:r>
              <a:rPr lang="en-US" altLang="zh-CN" dirty="0">
                <a:solidFill>
                  <a:schemeClr val="bg1"/>
                </a:solidFill>
              </a:rPr>
              <a:t>G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在</a:t>
            </a:r>
            <a:r>
              <a:rPr lang="en-US" altLang="zh-CN" dirty="0">
                <a:solidFill>
                  <a:schemeClr val="bg1"/>
                </a:solidFill>
              </a:rPr>
              <a:t>Ri</a:t>
            </a:r>
            <a:r>
              <a:rPr lang="zh-CN" altLang="en-US" dirty="0">
                <a:solidFill>
                  <a:schemeClr val="bg1"/>
                </a:solidFill>
              </a:rPr>
              <a:t>上的积分等于</a:t>
            </a:r>
            <a:r>
              <a:rPr lang="en-US" altLang="zh-CN" dirty="0">
                <a:solidFill>
                  <a:schemeClr val="bg1"/>
                </a:solidFill>
              </a:rPr>
              <a:t>Pi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7AD18F-F66F-4038-6EC6-68858DAF8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330" y="3048160"/>
            <a:ext cx="8301562" cy="9265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2AC8A14-706E-F3A4-9B51-22E9D85DA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330" y="4506937"/>
            <a:ext cx="8032298" cy="112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742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Gaussian oversampling</a:t>
            </a:r>
            <a:endParaRPr 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448200F-E968-6964-43D3-D4D345417FE3}"/>
              </a:ext>
            </a:extLst>
          </p:cNvPr>
          <p:cNvSpPr txBox="1"/>
          <p:nvPr/>
        </p:nvSpPr>
        <p:spPr>
          <a:xfrm>
            <a:off x="1272746" y="1405929"/>
            <a:ext cx="894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452FA9A-1C03-538A-E670-AB29F361409B}"/>
              </a:ext>
            </a:extLst>
          </p:cNvPr>
          <p:cNvSpPr txBox="1"/>
          <p:nvPr/>
        </p:nvSpPr>
        <p:spPr>
          <a:xfrm>
            <a:off x="830269" y="1519881"/>
            <a:ext cx="319803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1.</a:t>
            </a:r>
            <a:r>
              <a:rPr lang="zh-CN" altLang="en-US" dirty="0">
                <a:solidFill>
                  <a:schemeClr val="bg1"/>
                </a:solidFill>
              </a:rPr>
              <a:t>对于少数类样本</a:t>
            </a:r>
            <a:r>
              <a:rPr lang="en-US" altLang="zh-CN" dirty="0">
                <a:solidFill>
                  <a:schemeClr val="bg1"/>
                </a:solidFill>
              </a:rPr>
              <a:t>,</a:t>
            </a:r>
            <a:r>
              <a:rPr lang="zh-CN" altLang="en-US" dirty="0">
                <a:solidFill>
                  <a:schemeClr val="bg1"/>
                </a:solidFill>
              </a:rPr>
              <a:t>计算出均值</a:t>
            </a:r>
            <a:r>
              <a:rPr lang="en-US" altLang="zh-CN" dirty="0">
                <a:solidFill>
                  <a:schemeClr val="bg1"/>
                </a:solidFill>
              </a:rPr>
              <a:t>Up</a:t>
            </a:r>
            <a:r>
              <a:rPr lang="zh-CN" altLang="en-US" dirty="0">
                <a:solidFill>
                  <a:schemeClr val="bg1"/>
                </a:solidFill>
              </a:rPr>
              <a:t>和协方差矩阵</a:t>
            </a:r>
            <a:r>
              <a:rPr lang="en-US" altLang="zh-CN" dirty="0" err="1">
                <a:solidFill>
                  <a:schemeClr val="bg1"/>
                </a:solidFill>
              </a:rPr>
              <a:t>Σp</a:t>
            </a:r>
            <a:r>
              <a:rPr lang="zh-CN" altLang="en-US" dirty="0">
                <a:solidFill>
                  <a:schemeClr val="bg1"/>
                </a:solidFill>
              </a:rPr>
              <a:t>。设</a:t>
            </a:r>
            <a:r>
              <a:rPr lang="en-US" altLang="zh-CN" dirty="0">
                <a:solidFill>
                  <a:schemeClr val="bg1"/>
                </a:solidFill>
              </a:rPr>
              <a:t>pk=P1+P2+…+Pk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2.</a:t>
            </a:r>
            <a:r>
              <a:rPr lang="zh-CN" altLang="en-US" dirty="0">
                <a:solidFill>
                  <a:schemeClr val="bg1"/>
                </a:solidFill>
              </a:rPr>
              <a:t>取</a:t>
            </a:r>
            <a:r>
              <a:rPr lang="en-US" altLang="zh-CN" dirty="0" err="1">
                <a:solidFill>
                  <a:schemeClr val="bg1"/>
                </a:solidFill>
              </a:rPr>
              <a:t>Σp</a:t>
            </a:r>
            <a:r>
              <a:rPr lang="zh-CN" altLang="en-US" dirty="0">
                <a:solidFill>
                  <a:schemeClr val="bg1"/>
                </a:solidFill>
              </a:rPr>
              <a:t>对角线上的元素组成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Σ0</a:t>
            </a:r>
            <a:r>
              <a:rPr lang="zh-CN" altLang="en-US" dirty="0">
                <a:solidFill>
                  <a:schemeClr val="bg1"/>
                </a:solidFill>
              </a:rPr>
              <a:t>。初始化区域</a:t>
            </a:r>
            <a:r>
              <a:rPr lang="en-US" altLang="zh-CN" dirty="0">
                <a:solidFill>
                  <a:schemeClr val="bg1"/>
                </a:solidFill>
              </a:rPr>
              <a:t>box0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3.</a:t>
            </a:r>
            <a:r>
              <a:rPr lang="zh-CN" altLang="en-US" dirty="0">
                <a:solidFill>
                  <a:schemeClr val="bg1"/>
                </a:solidFill>
              </a:rPr>
              <a:t>计算</a:t>
            </a:r>
            <a:r>
              <a:rPr lang="en-US" altLang="zh-CN" dirty="0">
                <a:solidFill>
                  <a:schemeClr val="bg1"/>
                </a:solidFill>
              </a:rPr>
              <a:t>G</a:t>
            </a:r>
            <a:r>
              <a:rPr lang="zh-CN" altLang="en-US" dirty="0">
                <a:solidFill>
                  <a:schemeClr val="bg1"/>
                </a:solidFill>
              </a:rPr>
              <a:t>在</a:t>
            </a:r>
            <a:r>
              <a:rPr lang="en-US" altLang="zh-CN" dirty="0">
                <a:solidFill>
                  <a:schemeClr val="bg1"/>
                </a:solidFill>
              </a:rPr>
              <a:t>box0</a:t>
            </a:r>
            <a:r>
              <a:rPr lang="zh-CN" altLang="en-US" dirty="0">
                <a:solidFill>
                  <a:schemeClr val="bg1"/>
                </a:solidFill>
              </a:rPr>
              <a:t>上的积分</a:t>
            </a:r>
            <a:r>
              <a:rPr lang="en-US" altLang="zh-CN" dirty="0">
                <a:solidFill>
                  <a:schemeClr val="bg1"/>
                </a:solidFill>
              </a:rPr>
              <a:t>prob0,</a:t>
            </a:r>
            <a:r>
              <a:rPr lang="zh-CN" altLang="en-US" dirty="0">
                <a:solidFill>
                  <a:schemeClr val="bg1"/>
                </a:solidFill>
              </a:rPr>
              <a:t>如果</a:t>
            </a:r>
            <a:r>
              <a:rPr lang="en-US" altLang="zh-CN" dirty="0">
                <a:solidFill>
                  <a:schemeClr val="bg1"/>
                </a:solidFill>
              </a:rPr>
              <a:t>|prob0-pi|&lt;</a:t>
            </a:r>
            <a:r>
              <a:rPr lang="el-GR" altLang="zh-CN" dirty="0">
                <a:solidFill>
                  <a:schemeClr val="bg1"/>
                </a:solidFill>
              </a:rPr>
              <a:t>ε</a:t>
            </a:r>
            <a:r>
              <a:rPr lang="zh-CN" altLang="en-US" dirty="0">
                <a:solidFill>
                  <a:schemeClr val="bg1"/>
                </a:solidFill>
              </a:rPr>
              <a:t>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则认为</a:t>
            </a:r>
            <a:r>
              <a:rPr lang="en-US" altLang="zh-CN" dirty="0">
                <a:solidFill>
                  <a:schemeClr val="bg1"/>
                </a:solidFill>
              </a:rPr>
              <a:t>box0</a:t>
            </a:r>
            <a:r>
              <a:rPr lang="zh-CN" altLang="en-US" dirty="0">
                <a:solidFill>
                  <a:schemeClr val="bg1"/>
                </a:solidFill>
              </a:rPr>
              <a:t>为采样区域</a:t>
            </a:r>
            <a:r>
              <a:rPr lang="en-US" altLang="zh-CN" dirty="0">
                <a:solidFill>
                  <a:schemeClr val="bg1"/>
                </a:solidFill>
              </a:rPr>
              <a:t>r0.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否则通过缩放区域继续寻找。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4.</a:t>
            </a:r>
            <a:r>
              <a:rPr lang="zh-CN" altLang="en-US" dirty="0">
                <a:solidFill>
                  <a:schemeClr val="bg1"/>
                </a:solidFill>
              </a:rPr>
              <a:t>得到</a:t>
            </a:r>
            <a:r>
              <a:rPr lang="en-US" altLang="zh-CN" dirty="0">
                <a:solidFill>
                  <a:schemeClr val="bg1"/>
                </a:solidFill>
              </a:rPr>
              <a:t>K</a:t>
            </a:r>
            <a:r>
              <a:rPr lang="zh-CN" altLang="en-US" dirty="0">
                <a:solidFill>
                  <a:schemeClr val="bg1"/>
                </a:solidFill>
              </a:rPr>
              <a:t>个子采样区域</a:t>
            </a:r>
            <a:r>
              <a:rPr lang="en-US" altLang="zh-CN" dirty="0">
                <a:solidFill>
                  <a:schemeClr val="bg1"/>
                </a:solidFill>
              </a:rPr>
              <a:t>r,</a:t>
            </a:r>
            <a:r>
              <a:rPr lang="zh-CN" altLang="en-US" dirty="0">
                <a:solidFill>
                  <a:schemeClr val="bg1"/>
                </a:solidFill>
              </a:rPr>
              <a:t> 它满足</a:t>
            </a:r>
            <a:r>
              <a:rPr lang="en-US" altLang="zh-CN" dirty="0" err="1">
                <a:solidFill>
                  <a:schemeClr val="bg1"/>
                </a:solidFill>
              </a:rPr>
              <a:t>rK</a:t>
            </a:r>
            <a:r>
              <a:rPr lang="en-US" altLang="zh-CN" dirty="0">
                <a:solidFill>
                  <a:schemeClr val="bg1"/>
                </a:solidFill>
              </a:rPr>
              <a:t>=R1 U R2 U…U RK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因此有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59707CB-E7A1-695E-3158-0B2566CB0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332" y="828210"/>
            <a:ext cx="7331075" cy="589839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E6ADF88-17DB-5456-F9AD-E7DCCB387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186" y="5695203"/>
            <a:ext cx="1912786" cy="5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69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Dataset</a:t>
            </a:r>
            <a:endParaRPr 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98CA540-F089-EC37-369F-7B882A245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308" y="1446848"/>
            <a:ext cx="6566882" cy="432535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D533C40-149B-627E-F09C-EAF2CC2D917C}"/>
              </a:ext>
            </a:extLst>
          </p:cNvPr>
          <p:cNvSpPr txBox="1"/>
          <p:nvPr/>
        </p:nvSpPr>
        <p:spPr>
          <a:xfrm>
            <a:off x="568411" y="2162432"/>
            <a:ext cx="207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Imb</a:t>
            </a:r>
            <a:r>
              <a:rPr lang="en-US" altLang="zh-CN" dirty="0">
                <a:solidFill>
                  <a:schemeClr val="bg1"/>
                </a:solidFill>
              </a:rPr>
              <a:t>.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=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|N| / |P|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696344"/>
      </p:ext>
    </p:extLst>
  </p:cSld>
  <p:clrMapOvr>
    <a:masterClrMapping/>
  </p:clrMapOvr>
</p:sld>
</file>

<file path=ppt/theme/theme1.xml><?xml version="1.0" encoding="utf-8"?>
<a:theme xmlns:a="http://schemas.openxmlformats.org/drawingml/2006/main" name="Bold Tech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6_TF78318446.potx" id="{42E220C1-0F26-482B-B6B1-451312936AFD}" vid="{D9D14853-BFF8-4AEE-A031-A996FFC7A65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{F5C0BF69-2801-4C70-B8A8-9326FA9948F3}tf78318446_win32</Template>
  <TotalTime>2213</TotalTime>
  <Words>615</Words>
  <Application>Microsoft Office PowerPoint</Application>
  <PresentationFormat>宽屏</PresentationFormat>
  <Paragraphs>70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Meiryo UI</vt:lpstr>
      <vt:lpstr>Microsoft YaHei UI</vt:lpstr>
      <vt:lpstr>SimSun</vt:lpstr>
      <vt:lpstr>微软雅黑</vt:lpstr>
      <vt:lpstr>Arial</vt:lpstr>
      <vt:lpstr>Calibri</vt:lpstr>
      <vt:lpstr>Bold Tech</vt:lpstr>
      <vt:lpstr>PowerPoint 演示文稿</vt:lpstr>
      <vt:lpstr>PowerPoint 演示文稿</vt:lpstr>
      <vt:lpstr>Borderline-SMOTE</vt:lpstr>
      <vt:lpstr>Adaptive SMOTE</vt:lpstr>
      <vt:lpstr>Adaptive SMOTE</vt:lpstr>
      <vt:lpstr>Adaptive SMOTE</vt:lpstr>
      <vt:lpstr>Gaussian oversampling</vt:lpstr>
      <vt:lpstr>Gaussian oversampling</vt:lpstr>
      <vt:lpstr>Dataset</vt:lpstr>
      <vt:lpstr>Experiments</vt:lpstr>
      <vt:lpstr>Result</vt:lpstr>
      <vt:lpstr>Result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标题</dc:title>
  <dc:creator>蒋 拓</dc:creator>
  <cp:lastModifiedBy>蒋 拓</cp:lastModifiedBy>
  <cp:revision>125</cp:revision>
  <dcterms:created xsi:type="dcterms:W3CDTF">2022-09-22T16:54:07Z</dcterms:created>
  <dcterms:modified xsi:type="dcterms:W3CDTF">2022-12-08T18:12:08Z</dcterms:modified>
</cp:coreProperties>
</file>